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8" r:id="rId7"/>
    <p:sldId id="264" r:id="rId8"/>
    <p:sldId id="259" r:id="rId9"/>
    <p:sldId id="260" r:id="rId10"/>
    <p:sldId id="261" r:id="rId11"/>
    <p:sldId id="262" r:id="rId12"/>
    <p:sldId id="263" r:id="rId13"/>
    <p:sldId id="265" r:id="rId14"/>
    <p:sldId id="266" r:id="rId15"/>
  </p:sldIdLst>
  <p:sldSz cx="14630400" cy="8229600"/>
  <p:notesSz cx="8229600" cy="14630400"/>
  <p:embeddedFontLst>
    <p:embeddedFont>
      <p:font typeface="Cabin" panose="020B0604020202020204" charset="0"/>
      <p:regular r:id="rId17"/>
    </p:embeddedFont>
    <p:embeddedFont>
      <p:font typeface="Merriweather" panose="00000500000000000000" pitchFamily="2" charset="0"/>
      <p:regular r:id="rId18"/>
      <p:bold r:id="rId19"/>
      <p:italic r:id="rId20"/>
      <p:boldItalic r:id="rId21"/>
    </p:embeddedFont>
    <p:embeddedFont>
      <p:font typeface="Merriweather Light" panose="00000400000000000000" pitchFamily="2" charset="0"/>
      <p:regular r:id="rId22"/>
      <p:italic r:id="rId23"/>
    </p:embeddedFont>
    <p:embeddedFont>
      <p:font typeface="Unbounde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5A3CBB-4068-263B-5DE2-1F46CDE382A0}" v="2" dt="2025-09-14T17:02:08.781"/>
    <p1510:client id="{6C86BE1F-343D-0851-1D94-48A04882C6E3}" v="2" dt="2025-09-14T16:40:43.127"/>
    <p1510:client id="{CA6E380D-5107-91BC-54EE-940E9478B496}" v="17" dt="2025-09-14T16:51:24.380"/>
    <p1510:client id="{CD60AEA5-5FE0-4FC4-AB7A-9012E2A1E758}" v="135" dt="2025-09-15T08:59:42.6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60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6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A078D-DDB3-F33F-21AB-464865D1B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5EC72-518A-434B-2DCD-2E4970332C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135778-00AA-9E5C-2FDD-3E289D592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EA6C3-DBB0-52A2-BCA8-A674D99BE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95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23CSE362-edge-computing-2025-26-odd/edge-cloud-architecture-15_ishowcod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377916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Emergency Vehicle Priority Routing System</a:t>
            </a:r>
            <a:endParaRPr lang="en-US" sz="4850"/>
          </a:p>
        </p:txBody>
      </p:sp>
      <p:sp>
        <p:nvSpPr>
          <p:cNvPr id="4" name="Text 1"/>
          <p:cNvSpPr/>
          <p:nvPr/>
        </p:nvSpPr>
        <p:spPr>
          <a:xfrm>
            <a:off x="863798" y="4296966"/>
            <a:ext cx="1567675" cy="394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80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TEAM – 15</a:t>
            </a:r>
            <a:endParaRPr 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6928D0-B58D-9358-EB65-A99309BE29E1}"/>
              </a:ext>
            </a:extLst>
          </p:cNvPr>
          <p:cNvSpPr/>
          <p:nvPr/>
        </p:nvSpPr>
        <p:spPr>
          <a:xfrm>
            <a:off x="12708082" y="7699664"/>
            <a:ext cx="1922318" cy="529936"/>
          </a:xfrm>
          <a:prstGeom prst="rect">
            <a:avLst/>
          </a:prstGeom>
          <a:solidFill>
            <a:srgbClr val="0915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832F5A26-F0F2-ACE4-661E-FB78F78DD577}"/>
              </a:ext>
            </a:extLst>
          </p:cNvPr>
          <p:cNvSpPr/>
          <p:nvPr/>
        </p:nvSpPr>
        <p:spPr>
          <a:xfrm>
            <a:off x="805696" y="815340"/>
            <a:ext cx="8596551" cy="677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State-of-the-Art Literature</a:t>
            </a:r>
            <a:endParaRPr lang="en-US" sz="425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7E21411-BEBD-D752-53A7-B740BC96BB1E}"/>
              </a:ext>
            </a:extLst>
          </p:cNvPr>
          <p:cNvSpPr/>
          <p:nvPr/>
        </p:nvSpPr>
        <p:spPr>
          <a:xfrm>
            <a:off x="805696" y="1952863"/>
            <a:ext cx="13019008" cy="736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solution integrates the latest advancements across several critical domains, building upon a robust foundation of research and development.</a:t>
            </a:r>
            <a:endParaRPr lang="en-US" sz="200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888B63D-DA46-C994-9E04-A9511824D2D5}"/>
              </a:ext>
            </a:extLst>
          </p:cNvPr>
          <p:cNvSpPr/>
          <p:nvPr/>
        </p:nvSpPr>
        <p:spPr>
          <a:xfrm>
            <a:off x="805696" y="3293864"/>
            <a:ext cx="4186238" cy="3493056"/>
          </a:xfrm>
          <a:prstGeom prst="roundRect">
            <a:avLst>
              <a:gd name="adj" fmla="val 4188"/>
            </a:avLst>
          </a:prstGeom>
          <a:solidFill>
            <a:srgbClr val="112836"/>
          </a:solidFill>
          <a:ln/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BA90B640-13CD-E90B-8493-0581C602A4C2}"/>
              </a:ext>
            </a:extLst>
          </p:cNvPr>
          <p:cNvSpPr/>
          <p:nvPr/>
        </p:nvSpPr>
        <p:spPr>
          <a:xfrm>
            <a:off x="805696" y="3263384"/>
            <a:ext cx="4186238" cy="121920"/>
          </a:xfrm>
          <a:prstGeom prst="roundRect">
            <a:avLst>
              <a:gd name="adj" fmla="val 28324"/>
            </a:avLst>
          </a:prstGeom>
          <a:solidFill>
            <a:srgbClr val="0A988B"/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83CEFAAA-995D-5DB9-BE5F-A2961F7B7276}"/>
              </a:ext>
            </a:extLst>
          </p:cNvPr>
          <p:cNvSpPr/>
          <p:nvPr/>
        </p:nvSpPr>
        <p:spPr>
          <a:xfrm>
            <a:off x="2553533" y="2948583"/>
            <a:ext cx="690562" cy="690563"/>
          </a:xfrm>
          <a:prstGeom prst="roundRect">
            <a:avLst>
              <a:gd name="adj" fmla="val 132414"/>
            </a:avLst>
          </a:prstGeom>
          <a:solidFill>
            <a:srgbClr val="0A988B"/>
          </a:solidFill>
          <a:ln/>
        </p:spPr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69D6A3D7-8825-80BD-ECB3-AD9DB23B2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702" y="3121223"/>
            <a:ext cx="276225" cy="345281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BCFA76EE-737A-3A7B-67D1-E75FDF89A132}"/>
              </a:ext>
            </a:extLst>
          </p:cNvPr>
          <p:cNvSpPr/>
          <p:nvPr/>
        </p:nvSpPr>
        <p:spPr>
          <a:xfrm>
            <a:off x="1066324" y="3869293"/>
            <a:ext cx="366498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Advanced Computer Vision</a:t>
            </a:r>
            <a:endParaRPr lang="en-US" sz="210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54F78D13-B674-476D-0274-7491E988EA4B}"/>
              </a:ext>
            </a:extLst>
          </p:cNvPr>
          <p:cNvSpPr/>
          <p:nvPr/>
        </p:nvSpPr>
        <p:spPr>
          <a:xfrm>
            <a:off x="1066324" y="4684395"/>
            <a:ext cx="3664982" cy="1841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Leveraging breakthroughs in deep learning and AI models for highly accurate, real-time detection and classification of emergency vehicles in complex traffic scenes.</a:t>
            </a:r>
            <a:endParaRPr lang="en-US" sz="180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94ED8C8C-373D-BC49-D916-7D6FD9044406}"/>
              </a:ext>
            </a:extLst>
          </p:cNvPr>
          <p:cNvSpPr/>
          <p:nvPr/>
        </p:nvSpPr>
        <p:spPr>
          <a:xfrm>
            <a:off x="5222081" y="3293864"/>
            <a:ext cx="4186238" cy="3493056"/>
          </a:xfrm>
          <a:prstGeom prst="roundRect">
            <a:avLst>
              <a:gd name="adj" fmla="val 4188"/>
            </a:avLst>
          </a:prstGeom>
          <a:solidFill>
            <a:srgbClr val="112836"/>
          </a:solidFill>
          <a:ln/>
        </p:spPr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38737F6A-FFFA-7C00-036E-8D9AAAF79D44}"/>
              </a:ext>
            </a:extLst>
          </p:cNvPr>
          <p:cNvSpPr/>
          <p:nvPr/>
        </p:nvSpPr>
        <p:spPr>
          <a:xfrm>
            <a:off x="5222081" y="3263384"/>
            <a:ext cx="4186238" cy="121920"/>
          </a:xfrm>
          <a:prstGeom prst="roundRect">
            <a:avLst>
              <a:gd name="adj" fmla="val 28324"/>
            </a:avLst>
          </a:prstGeom>
          <a:solidFill>
            <a:srgbClr val="0A988B"/>
          </a:solidFill>
          <a:ln/>
        </p:spPr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B7EF5915-A46C-2E20-90FD-4CCF69B42C2F}"/>
              </a:ext>
            </a:extLst>
          </p:cNvPr>
          <p:cNvSpPr/>
          <p:nvPr/>
        </p:nvSpPr>
        <p:spPr>
          <a:xfrm>
            <a:off x="6969919" y="2948583"/>
            <a:ext cx="690562" cy="690563"/>
          </a:xfrm>
          <a:prstGeom prst="roundRect">
            <a:avLst>
              <a:gd name="adj" fmla="val 132414"/>
            </a:avLst>
          </a:prstGeom>
          <a:solidFill>
            <a:srgbClr val="0A988B"/>
          </a:solidFill>
          <a:ln/>
        </p:spPr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3987D609-AEB3-DB65-904D-FB7E5C5F4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088" y="3121223"/>
            <a:ext cx="276225" cy="345281"/>
          </a:xfrm>
          <a:prstGeom prst="rect">
            <a:avLst/>
          </a:prstGeom>
        </p:spPr>
      </p:pic>
      <p:sp>
        <p:nvSpPr>
          <p:cNvPr id="15" name="Text 10">
            <a:extLst>
              <a:ext uri="{FF2B5EF4-FFF2-40B4-BE49-F238E27FC236}">
                <a16:creationId xmlns:a16="http://schemas.microsoft.com/office/drawing/2014/main" id="{CFB7D4DD-AF0C-AD76-418F-C1399BD63A18}"/>
              </a:ext>
            </a:extLst>
          </p:cNvPr>
          <p:cNvSpPr/>
          <p:nvPr/>
        </p:nvSpPr>
        <p:spPr>
          <a:xfrm>
            <a:off x="5482709" y="3869293"/>
            <a:ext cx="366498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Secure V2X Communication</a:t>
            </a:r>
            <a:endParaRPr lang="en-US" sz="2100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D66D5E79-2D73-CD2F-6901-EE4E88BD2C41}"/>
              </a:ext>
            </a:extLst>
          </p:cNvPr>
          <p:cNvSpPr/>
          <p:nvPr/>
        </p:nvSpPr>
        <p:spPr>
          <a:xfrm>
            <a:off x="5482709" y="4684395"/>
            <a:ext cx="3664982" cy="1841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Incorporating Vehicle-to-Everything (V2X) communication standards for reliable, low-latency data exchange between vehicles and roadside infrastructure.</a:t>
            </a:r>
            <a:endParaRPr lang="en-US" sz="180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8BD37453-D83B-E2CC-0DF1-52A1049E9A30}"/>
              </a:ext>
            </a:extLst>
          </p:cNvPr>
          <p:cNvSpPr/>
          <p:nvPr/>
        </p:nvSpPr>
        <p:spPr>
          <a:xfrm>
            <a:off x="9638467" y="3293864"/>
            <a:ext cx="4186238" cy="3493056"/>
          </a:xfrm>
          <a:prstGeom prst="roundRect">
            <a:avLst>
              <a:gd name="adj" fmla="val 4188"/>
            </a:avLst>
          </a:prstGeom>
          <a:solidFill>
            <a:srgbClr val="112836"/>
          </a:solidFill>
          <a:ln/>
        </p:spPr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E8D95551-1899-2B08-3E63-FCA7A0E52608}"/>
              </a:ext>
            </a:extLst>
          </p:cNvPr>
          <p:cNvSpPr/>
          <p:nvPr/>
        </p:nvSpPr>
        <p:spPr>
          <a:xfrm>
            <a:off x="9638467" y="3263384"/>
            <a:ext cx="4186238" cy="121920"/>
          </a:xfrm>
          <a:prstGeom prst="roundRect">
            <a:avLst>
              <a:gd name="adj" fmla="val 28324"/>
            </a:avLst>
          </a:prstGeom>
          <a:solidFill>
            <a:srgbClr val="0A988B"/>
          </a:solidFill>
          <a:ln/>
        </p:spPr>
      </p:sp>
      <p:sp>
        <p:nvSpPr>
          <p:cNvPr id="19" name="Shape 14">
            <a:extLst>
              <a:ext uri="{FF2B5EF4-FFF2-40B4-BE49-F238E27FC236}">
                <a16:creationId xmlns:a16="http://schemas.microsoft.com/office/drawing/2014/main" id="{DB1A2FC7-4282-3087-B64B-8228E8BBF167}"/>
              </a:ext>
            </a:extLst>
          </p:cNvPr>
          <p:cNvSpPr/>
          <p:nvPr/>
        </p:nvSpPr>
        <p:spPr>
          <a:xfrm>
            <a:off x="11386304" y="2948583"/>
            <a:ext cx="690562" cy="690563"/>
          </a:xfrm>
          <a:prstGeom prst="roundRect">
            <a:avLst>
              <a:gd name="adj" fmla="val 132414"/>
            </a:avLst>
          </a:prstGeom>
          <a:solidFill>
            <a:srgbClr val="0A988B"/>
          </a:solidFill>
          <a:ln/>
        </p:spPr>
      </p:sp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066D74FE-5242-A0F0-5B77-F9B58B760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473" y="3121223"/>
            <a:ext cx="276225" cy="345281"/>
          </a:xfrm>
          <a:prstGeom prst="rect">
            <a:avLst/>
          </a:prstGeom>
        </p:spPr>
      </p:pic>
      <p:sp>
        <p:nvSpPr>
          <p:cNvPr id="21" name="Text 15">
            <a:extLst>
              <a:ext uri="{FF2B5EF4-FFF2-40B4-BE49-F238E27FC236}">
                <a16:creationId xmlns:a16="http://schemas.microsoft.com/office/drawing/2014/main" id="{8C6ED443-00C7-5F30-488A-A55A697FEC93}"/>
              </a:ext>
            </a:extLst>
          </p:cNvPr>
          <p:cNvSpPr/>
          <p:nvPr/>
        </p:nvSpPr>
        <p:spPr>
          <a:xfrm>
            <a:off x="9899094" y="3869293"/>
            <a:ext cx="366498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Distributed Edge Intelligence</a:t>
            </a:r>
            <a:endParaRPr lang="en-US" sz="2100"/>
          </a:p>
        </p:txBody>
      </p:sp>
      <p:sp>
        <p:nvSpPr>
          <p:cNvPr id="22" name="Text 16">
            <a:extLst>
              <a:ext uri="{FF2B5EF4-FFF2-40B4-BE49-F238E27FC236}">
                <a16:creationId xmlns:a16="http://schemas.microsoft.com/office/drawing/2014/main" id="{6A8D59E4-BF45-8935-A54B-64F16D5A8A1A}"/>
              </a:ext>
            </a:extLst>
          </p:cNvPr>
          <p:cNvSpPr/>
          <p:nvPr/>
        </p:nvSpPr>
        <p:spPr>
          <a:xfrm>
            <a:off x="9899094" y="4684395"/>
            <a:ext cx="3664982" cy="1841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Utilizing edge computing paradigms to process data and make critical decisions locally, reducing reliance on centralized cloud systems for immediate actions.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54437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FED07-FF40-19DD-0C7F-AE83EFF24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E1E63D-EEDB-916A-F83D-5E5B4D9C93BF}"/>
              </a:ext>
            </a:extLst>
          </p:cNvPr>
          <p:cNvSpPr/>
          <p:nvPr/>
        </p:nvSpPr>
        <p:spPr>
          <a:xfrm>
            <a:off x="12708082" y="7699664"/>
            <a:ext cx="1922318" cy="529936"/>
          </a:xfrm>
          <a:prstGeom prst="rect">
            <a:avLst/>
          </a:prstGeom>
          <a:solidFill>
            <a:srgbClr val="0915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41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3318" y="152880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Agenda</a:t>
            </a:r>
            <a:endParaRPr lang="en-US" sz="2400"/>
          </a:p>
        </p:txBody>
      </p:sp>
      <p:sp>
        <p:nvSpPr>
          <p:cNvPr id="3" name="Text 1"/>
          <p:cNvSpPr/>
          <p:nvPr/>
        </p:nvSpPr>
        <p:spPr>
          <a:xfrm>
            <a:off x="833318" y="2062758"/>
            <a:ext cx="10642878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Architecture Overview</a:t>
            </a:r>
            <a:endParaRPr lang="en-US" sz="4850"/>
          </a:p>
        </p:txBody>
      </p:sp>
      <p:sp>
        <p:nvSpPr>
          <p:cNvPr id="4" name="Shape 2"/>
          <p:cNvSpPr/>
          <p:nvPr/>
        </p:nvSpPr>
        <p:spPr>
          <a:xfrm>
            <a:off x="833318" y="3625312"/>
            <a:ext cx="4136350" cy="3043595"/>
          </a:xfrm>
          <a:prstGeom prst="roundRect">
            <a:avLst>
              <a:gd name="adj" fmla="val 4807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2838" y="3625312"/>
            <a:ext cx="121920" cy="3043595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6" name="Text 4"/>
          <p:cNvSpPr/>
          <p:nvPr/>
        </p:nvSpPr>
        <p:spPr>
          <a:xfrm>
            <a:off x="1202055" y="3902608"/>
            <a:ext cx="349031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Edge Layer: Local Intelligence</a:t>
            </a:r>
            <a:endParaRPr lang="en-US" sz="2400"/>
          </a:p>
        </p:txBody>
      </p:sp>
      <p:sp>
        <p:nvSpPr>
          <p:cNvPr id="7" name="Text 5"/>
          <p:cNvSpPr/>
          <p:nvPr/>
        </p:nvSpPr>
        <p:spPr>
          <a:xfrm>
            <a:off x="1202055" y="4821652"/>
            <a:ext cx="349031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detection and immediate response at the intersection.</a:t>
            </a:r>
            <a:endParaRPr lang="en-US" sz="1900"/>
          </a:p>
        </p:txBody>
      </p:sp>
      <p:sp>
        <p:nvSpPr>
          <p:cNvPr id="8" name="Shape 6"/>
          <p:cNvSpPr/>
          <p:nvPr/>
        </p:nvSpPr>
        <p:spPr>
          <a:xfrm>
            <a:off x="5216485" y="3625312"/>
            <a:ext cx="4136350" cy="3043595"/>
          </a:xfrm>
          <a:prstGeom prst="roundRect">
            <a:avLst>
              <a:gd name="adj" fmla="val 4807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005" y="3625312"/>
            <a:ext cx="121920" cy="3043595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0" name="Text 8"/>
          <p:cNvSpPr/>
          <p:nvPr/>
        </p:nvSpPr>
        <p:spPr>
          <a:xfrm>
            <a:off x="5585222" y="3902608"/>
            <a:ext cx="349031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Fog Layer: Networked Coordination</a:t>
            </a:r>
            <a:endParaRPr lang="en-US" sz="2400"/>
          </a:p>
        </p:txBody>
      </p:sp>
      <p:sp>
        <p:nvSpPr>
          <p:cNvPr id="11" name="Text 9"/>
          <p:cNvSpPr/>
          <p:nvPr/>
        </p:nvSpPr>
        <p:spPr>
          <a:xfrm>
            <a:off x="5585222" y="4821652"/>
            <a:ext cx="349031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Intelligent routing and "green wave" creation across multiple intersections.</a:t>
            </a:r>
            <a:endParaRPr lang="en-US" sz="1900"/>
          </a:p>
        </p:txBody>
      </p:sp>
      <p:sp>
        <p:nvSpPr>
          <p:cNvPr id="12" name="Shape 10"/>
          <p:cNvSpPr/>
          <p:nvPr/>
        </p:nvSpPr>
        <p:spPr>
          <a:xfrm>
            <a:off x="9599652" y="3625312"/>
            <a:ext cx="4136350" cy="3043595"/>
          </a:xfrm>
          <a:prstGeom prst="roundRect">
            <a:avLst>
              <a:gd name="adj" fmla="val 4807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69172" y="3625312"/>
            <a:ext cx="121920" cy="3043595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4" name="Text 12"/>
          <p:cNvSpPr/>
          <p:nvPr/>
        </p:nvSpPr>
        <p:spPr>
          <a:xfrm>
            <a:off x="9968389" y="3902608"/>
            <a:ext cx="3490317" cy="115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Cloud Layer: Centralized Optimization</a:t>
            </a:r>
            <a:endParaRPr lang="en-US" sz="2400"/>
          </a:p>
        </p:txBody>
      </p:sp>
      <p:sp>
        <p:nvSpPr>
          <p:cNvPr id="15" name="Text 13"/>
          <p:cNvSpPr/>
          <p:nvPr/>
        </p:nvSpPr>
        <p:spPr>
          <a:xfrm>
            <a:off x="9968389" y="5207176"/>
            <a:ext cx="349031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model training, system updates, and city-wide traffic analytics.</a:t>
            </a:r>
            <a:endParaRPr lang="en-US" sz="19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D7EBE1-51E4-016B-B4AC-DCA78222C86D}"/>
              </a:ext>
            </a:extLst>
          </p:cNvPr>
          <p:cNvSpPr/>
          <p:nvPr/>
        </p:nvSpPr>
        <p:spPr>
          <a:xfrm>
            <a:off x="12708082" y="7699664"/>
            <a:ext cx="1922318" cy="529936"/>
          </a:xfrm>
          <a:prstGeom prst="rect">
            <a:avLst/>
          </a:prstGeom>
          <a:solidFill>
            <a:srgbClr val="0915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6F3953-8897-4C48-1B8E-6CE7D2197602}"/>
              </a:ext>
            </a:extLst>
          </p:cNvPr>
          <p:cNvSpPr/>
          <p:nvPr/>
        </p:nvSpPr>
        <p:spPr>
          <a:xfrm>
            <a:off x="12708082" y="7585364"/>
            <a:ext cx="1922318" cy="529936"/>
          </a:xfrm>
          <a:prstGeom prst="rect">
            <a:avLst/>
          </a:prstGeom>
          <a:solidFill>
            <a:srgbClr val="0915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645914" y="507444"/>
            <a:ext cx="11289268" cy="576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Edge Layer: The Eyes &amp; Reflexes of the Intersection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5914" y="1526977"/>
            <a:ext cx="6444139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Edge Layer is responsible for real-time analysis and immediate action at each smart intersection. It operates autonomously, ensuring critical responses are executed without delay.</a:t>
            </a:r>
            <a:endParaRPr lang="en-US" sz="1450"/>
          </a:p>
        </p:txBody>
      </p:sp>
      <p:sp>
        <p:nvSpPr>
          <p:cNvPr id="4" name="Shape 2"/>
          <p:cNvSpPr/>
          <p:nvPr/>
        </p:nvSpPr>
        <p:spPr>
          <a:xfrm>
            <a:off x="645914" y="2620328"/>
            <a:ext cx="6444139" cy="4534376"/>
          </a:xfrm>
          <a:prstGeom prst="roundRect">
            <a:avLst>
              <a:gd name="adj" fmla="val 170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53534" y="2627948"/>
            <a:ext cx="6428899" cy="1414105"/>
          </a:xfrm>
          <a:prstGeom prst="roundRect">
            <a:avLst>
              <a:gd name="adj" fmla="val 5481"/>
            </a:avLst>
          </a:prstGeom>
          <a:solidFill>
            <a:srgbClr val="003180"/>
          </a:solidFill>
          <a:ln/>
        </p:spPr>
      </p:sp>
      <p:sp>
        <p:nvSpPr>
          <p:cNvPr id="6" name="Text 4"/>
          <p:cNvSpPr/>
          <p:nvPr/>
        </p:nvSpPr>
        <p:spPr>
          <a:xfrm>
            <a:off x="838081" y="2812494"/>
            <a:ext cx="230683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Cameras</a:t>
            </a:r>
            <a:endParaRPr lang="en-US" sz="1800"/>
          </a:p>
        </p:txBody>
      </p:sp>
      <p:sp>
        <p:nvSpPr>
          <p:cNvPr id="7" name="Text 5"/>
          <p:cNvSpPr/>
          <p:nvPr/>
        </p:nvSpPr>
        <p:spPr>
          <a:xfrm>
            <a:off x="838081" y="3285411"/>
            <a:ext cx="605980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Multiple high-resolution feeds.</a:t>
            </a:r>
            <a:endParaRPr lang="en-US" sz="1450"/>
          </a:p>
        </p:txBody>
      </p:sp>
      <p:sp>
        <p:nvSpPr>
          <p:cNvPr id="8" name="Shape 6"/>
          <p:cNvSpPr/>
          <p:nvPr/>
        </p:nvSpPr>
        <p:spPr>
          <a:xfrm>
            <a:off x="653534" y="4042053"/>
            <a:ext cx="6428899" cy="1690926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9" name="Shape 7"/>
          <p:cNvSpPr/>
          <p:nvPr/>
        </p:nvSpPr>
        <p:spPr>
          <a:xfrm>
            <a:off x="653534" y="4042053"/>
            <a:ext cx="6428899" cy="22860"/>
          </a:xfrm>
          <a:prstGeom prst="roundRect">
            <a:avLst>
              <a:gd name="adj" fmla="val 339078"/>
            </a:avLst>
          </a:prstGeom>
          <a:solidFill>
            <a:srgbClr val="194A99"/>
          </a:solidFill>
          <a:ln/>
        </p:spPr>
      </p:sp>
      <p:sp>
        <p:nvSpPr>
          <p:cNvPr id="10" name="Shape 8"/>
          <p:cNvSpPr/>
          <p:nvPr/>
        </p:nvSpPr>
        <p:spPr>
          <a:xfrm>
            <a:off x="3637240" y="3822799"/>
            <a:ext cx="461367" cy="461367"/>
          </a:xfrm>
          <a:prstGeom prst="roundRect">
            <a:avLst>
              <a:gd name="adj" fmla="val 16801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612" y="3909358"/>
            <a:ext cx="230624" cy="28825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838081" y="4503420"/>
            <a:ext cx="230683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Edge Device</a:t>
            </a:r>
            <a:endParaRPr lang="en-US" sz="1800"/>
          </a:p>
        </p:txBody>
      </p:sp>
      <p:sp>
        <p:nvSpPr>
          <p:cNvPr id="13" name="Text 10"/>
          <p:cNvSpPr/>
          <p:nvPr/>
        </p:nvSpPr>
        <p:spPr>
          <a:xfrm>
            <a:off x="838081" y="4976336"/>
            <a:ext cx="605980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Local AI processing (Jetson Nano).</a:t>
            </a:r>
            <a:endParaRPr lang="en-US" sz="1450"/>
          </a:p>
        </p:txBody>
      </p:sp>
      <p:sp>
        <p:nvSpPr>
          <p:cNvPr id="14" name="Shape 11"/>
          <p:cNvSpPr/>
          <p:nvPr/>
        </p:nvSpPr>
        <p:spPr>
          <a:xfrm>
            <a:off x="653534" y="5732978"/>
            <a:ext cx="6428899" cy="1414105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15" name="Shape 12"/>
          <p:cNvSpPr/>
          <p:nvPr/>
        </p:nvSpPr>
        <p:spPr>
          <a:xfrm>
            <a:off x="653534" y="5732978"/>
            <a:ext cx="6428899" cy="22860"/>
          </a:xfrm>
          <a:prstGeom prst="roundRect">
            <a:avLst>
              <a:gd name="adj" fmla="val 339078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3637240" y="5513725"/>
            <a:ext cx="461367" cy="461367"/>
          </a:xfrm>
          <a:prstGeom prst="roundRect">
            <a:avLst>
              <a:gd name="adj" fmla="val 16801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612" y="5600283"/>
            <a:ext cx="230624" cy="288250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838081" y="6194346"/>
            <a:ext cx="230683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Controller</a:t>
            </a:r>
            <a:endParaRPr lang="en-US" sz="1800"/>
          </a:p>
        </p:txBody>
      </p:sp>
      <p:sp>
        <p:nvSpPr>
          <p:cNvPr id="19" name="Text 15"/>
          <p:cNvSpPr/>
          <p:nvPr/>
        </p:nvSpPr>
        <p:spPr>
          <a:xfrm>
            <a:off x="838081" y="6667262"/>
            <a:ext cx="605980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Executes light changes.</a:t>
            </a:r>
            <a:endParaRPr lang="en-US" sz="1450"/>
          </a:p>
        </p:txBody>
      </p:sp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8520D4A2-BF5F-5D51-FF56-EEBB2AE60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829" y="1529353"/>
            <a:ext cx="6438662" cy="64386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12E9C-4677-7710-E75E-108A013A6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DC5C18F-618B-DF7D-AB2B-98906D210081}"/>
              </a:ext>
            </a:extLst>
          </p:cNvPr>
          <p:cNvSpPr/>
          <p:nvPr/>
        </p:nvSpPr>
        <p:spPr>
          <a:xfrm>
            <a:off x="12708082" y="7585364"/>
            <a:ext cx="1922318" cy="529936"/>
          </a:xfrm>
          <a:prstGeom prst="rect">
            <a:avLst/>
          </a:prstGeom>
          <a:solidFill>
            <a:srgbClr val="0915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E060CEEA-2871-2E75-D9E4-44864B618BA2}"/>
              </a:ext>
            </a:extLst>
          </p:cNvPr>
          <p:cNvSpPr/>
          <p:nvPr/>
        </p:nvSpPr>
        <p:spPr>
          <a:xfrm>
            <a:off x="2253343" y="683538"/>
            <a:ext cx="7177777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150"/>
              </a:lnSpc>
            </a:pPr>
            <a:r>
              <a:rPr lang="en-US" sz="3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Edge Layer :</a:t>
            </a:r>
            <a:r>
              <a:rPr lang="en-US" sz="3300" dirty="0">
                <a:solidFill>
                  <a:srgbClr val="FFFFFF"/>
                </a:solidFill>
                <a:latin typeface="Merriweather" panose="00000500000000000000" pitchFamily="2" charset="0"/>
                <a:ea typeface="Unbounded" pitchFamily="34" charset="-122"/>
                <a:cs typeface="Unbounded" pitchFamily="34" charset="-120"/>
              </a:rPr>
              <a:t>The OBU/RSU System</a:t>
            </a:r>
            <a:endParaRPr lang="en-US" sz="3300" dirty="0">
              <a:latin typeface="Merriweather" panose="00000500000000000000" pitchFamily="2" charset="0"/>
            </a:endParaRPr>
          </a:p>
        </p:txBody>
      </p: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1BB66147-E82F-6D15-9C68-EB78DAF3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0" y="1596271"/>
            <a:ext cx="6467832" cy="6467832"/>
          </a:xfrm>
          <a:prstGeom prst="rect">
            <a:avLst/>
          </a:prstGeom>
        </p:spPr>
      </p:pic>
      <p:sp>
        <p:nvSpPr>
          <p:cNvPr id="24" name="Text 1">
            <a:extLst>
              <a:ext uri="{FF2B5EF4-FFF2-40B4-BE49-F238E27FC236}">
                <a16:creationId xmlns:a16="http://schemas.microsoft.com/office/drawing/2014/main" id="{8D69C15D-62FB-8DB6-84DA-4B41D2F54D17}"/>
              </a:ext>
            </a:extLst>
          </p:cNvPr>
          <p:cNvSpPr/>
          <p:nvPr/>
        </p:nvSpPr>
        <p:spPr>
          <a:xfrm>
            <a:off x="6732562" y="1002751"/>
            <a:ext cx="6467832" cy="1045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2400"/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68F50561-B493-E830-E4AC-74272830F296}"/>
              </a:ext>
            </a:extLst>
          </p:cNvPr>
          <p:cNvSpPr/>
          <p:nvPr/>
        </p:nvSpPr>
        <p:spPr>
          <a:xfrm>
            <a:off x="8613576" y="1873622"/>
            <a:ext cx="3024242" cy="52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OBU (On-Board Unit)</a:t>
            </a:r>
            <a:endParaRPr lang="en-US" sz="2400"/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56367368-3F43-C953-68BA-BD599B3FC46D}"/>
              </a:ext>
            </a:extLst>
          </p:cNvPr>
          <p:cNvSpPr/>
          <p:nvPr/>
        </p:nvSpPr>
        <p:spPr>
          <a:xfrm>
            <a:off x="6846862" y="2464071"/>
            <a:ext cx="6467832" cy="52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000" b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Location:</a:t>
            </a:r>
            <a:r>
              <a:rPr lang="en-US" sz="200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Inside the emergency vehicle (e.g., ambulance).</a:t>
            </a:r>
            <a:endParaRPr lang="en-US" sz="2000"/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87007C38-8064-DC58-D4CE-84D20F071165}"/>
              </a:ext>
            </a:extLst>
          </p:cNvPr>
          <p:cNvSpPr/>
          <p:nvPr/>
        </p:nvSpPr>
        <p:spPr>
          <a:xfrm>
            <a:off x="6891781" y="3072606"/>
            <a:ext cx="6467832" cy="52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000" b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Function:</a:t>
            </a:r>
            <a:r>
              <a:rPr lang="en-US" sz="200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Driver sets priority level (e.g., Code Black for </a:t>
            </a:r>
          </a:p>
          <a:p>
            <a:pPr algn="l">
              <a:lnSpc>
                <a:spcPts val="2250"/>
              </a:lnSpc>
              <a:buSzPct val="100000"/>
            </a:pPr>
            <a:r>
              <a:rPr lang="en-US" sz="200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critical emergencies).</a:t>
            </a:r>
            <a:endParaRPr lang="en-US" sz="2000"/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73E72B37-E776-15F5-5FDE-ACE77E2E576B}"/>
              </a:ext>
            </a:extLst>
          </p:cNvPr>
          <p:cNvSpPr/>
          <p:nvPr/>
        </p:nvSpPr>
        <p:spPr>
          <a:xfrm>
            <a:off x="6846862" y="4083388"/>
            <a:ext cx="6467832" cy="52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000" b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Action:</a:t>
            </a:r>
            <a:r>
              <a:rPr lang="en-US" sz="200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Continuously broadcasts priority code.</a:t>
            </a:r>
            <a:endParaRPr lang="en-US" sz="2000"/>
          </a:p>
        </p:txBody>
      </p:sp>
      <p:sp>
        <p:nvSpPr>
          <p:cNvPr id="36" name="Text 1">
            <a:extLst>
              <a:ext uri="{FF2B5EF4-FFF2-40B4-BE49-F238E27FC236}">
                <a16:creationId xmlns:a16="http://schemas.microsoft.com/office/drawing/2014/main" id="{C77B2E3F-D7BA-726F-FB5F-843868CD65EE}"/>
              </a:ext>
            </a:extLst>
          </p:cNvPr>
          <p:cNvSpPr/>
          <p:nvPr/>
        </p:nvSpPr>
        <p:spPr>
          <a:xfrm>
            <a:off x="8852307" y="5252661"/>
            <a:ext cx="34156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RSU (Road-Side Unit)</a:t>
            </a:r>
            <a:endParaRPr lang="en-US" sz="2200"/>
          </a:p>
        </p:txBody>
      </p:sp>
      <p:sp>
        <p:nvSpPr>
          <p:cNvPr id="37" name="Text 2">
            <a:extLst>
              <a:ext uri="{FF2B5EF4-FFF2-40B4-BE49-F238E27FC236}">
                <a16:creationId xmlns:a16="http://schemas.microsoft.com/office/drawing/2014/main" id="{22777B25-09FB-108E-B22C-7FC6A28BA518}"/>
              </a:ext>
            </a:extLst>
          </p:cNvPr>
          <p:cNvSpPr/>
          <p:nvPr/>
        </p:nvSpPr>
        <p:spPr>
          <a:xfrm>
            <a:off x="6846862" y="576378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Location:</a:t>
            </a:r>
            <a:r>
              <a:rPr lang="en-US" sz="18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Mounted at the intersection (e.g., on traffic light poles).</a:t>
            </a:r>
            <a:endParaRPr lang="en-US" sz="1850"/>
          </a:p>
        </p:txBody>
      </p:sp>
      <p:sp>
        <p:nvSpPr>
          <p:cNvPr id="38" name="Text 3">
            <a:extLst>
              <a:ext uri="{FF2B5EF4-FFF2-40B4-BE49-F238E27FC236}">
                <a16:creationId xmlns:a16="http://schemas.microsoft.com/office/drawing/2014/main" id="{076C1EE0-70F6-D1B0-29A1-A17A6A38D5F9}"/>
              </a:ext>
            </a:extLst>
          </p:cNvPr>
          <p:cNvSpPr/>
          <p:nvPr/>
        </p:nvSpPr>
        <p:spPr>
          <a:xfrm>
            <a:off x="6846862" y="661353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Function:</a:t>
            </a:r>
            <a:r>
              <a:rPr lang="en-US" sz="18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Listens for and reads priority codes from nearby OBUs.</a:t>
            </a:r>
            <a:endParaRPr lang="en-US" sz="1850"/>
          </a:p>
        </p:txBody>
      </p:sp>
      <p:sp>
        <p:nvSpPr>
          <p:cNvPr id="39" name="Text 4">
            <a:extLst>
              <a:ext uri="{FF2B5EF4-FFF2-40B4-BE49-F238E27FC236}">
                <a16:creationId xmlns:a16="http://schemas.microsoft.com/office/drawing/2014/main" id="{6450922C-6BAA-A0B0-666E-27D61DBB323A}"/>
              </a:ext>
            </a:extLst>
          </p:cNvPr>
          <p:cNvSpPr/>
          <p:nvPr/>
        </p:nvSpPr>
        <p:spPr>
          <a:xfrm>
            <a:off x="6846862" y="746328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Data:</a:t>
            </a:r>
            <a:r>
              <a:rPr lang="en-US" sz="18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Provides real-time urgency context to the local brain.</a:t>
            </a:r>
            <a:endParaRPr lang="en-US" sz="1850"/>
          </a:p>
        </p:txBody>
      </p:sp>
    </p:spTree>
    <p:extLst>
      <p:ext uri="{BB962C8B-B14F-4D97-AF65-F5344CB8AC3E}">
        <p14:creationId xmlns:p14="http://schemas.microsoft.com/office/powerpoint/2010/main" val="3484654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2011" y="669488"/>
            <a:ext cx="12926377" cy="1521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7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Edge Layer: Core Responsibilities and Superpowers</a:t>
            </a:r>
            <a:endParaRPr lang="en-US" sz="4750"/>
          </a:p>
        </p:txBody>
      </p:sp>
      <p:sp>
        <p:nvSpPr>
          <p:cNvPr id="3" name="Shape 1"/>
          <p:cNvSpPr/>
          <p:nvPr/>
        </p:nvSpPr>
        <p:spPr>
          <a:xfrm>
            <a:off x="852011" y="2677954"/>
            <a:ext cx="547688" cy="54768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643063" y="2761536"/>
            <a:ext cx="3314938" cy="760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Detection &amp; Action</a:t>
            </a:r>
            <a:endParaRPr lang="en-US" sz="2350"/>
          </a:p>
        </p:txBody>
      </p:sp>
      <p:sp>
        <p:nvSpPr>
          <p:cNvPr id="5" name="Text 3"/>
          <p:cNvSpPr/>
          <p:nvPr/>
        </p:nvSpPr>
        <p:spPr>
          <a:xfrm>
            <a:off x="1643063" y="3668316"/>
            <a:ext cx="3314938" cy="3895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Utilizes a YOLO AI model to continuously analyze video feeds, instantly detecting emergency vehicles. Upon detection, it issues an immediate </a:t>
            </a:r>
            <a:r>
              <a:rPr lang="en-US" sz="1900">
                <a:solidFill>
                  <a:srgbClr val="00B050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SET_GREEN</a:t>
            </a: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 command to clear the local lane, and sends an </a:t>
            </a:r>
            <a:r>
              <a:rPr lang="en-US" sz="1900">
                <a:solidFill>
                  <a:srgbClr val="00B050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AMBULANCE_ALERT</a:t>
            </a: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 to the Fog Layer.</a:t>
            </a:r>
            <a:endParaRPr lang="en-US" sz="1900">
              <a:latin typeface="Merriweather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262205" y="2677954"/>
            <a:ext cx="547688" cy="54768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053257" y="2761536"/>
            <a:ext cx="3314938" cy="760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Ultra-low Latency Reflex</a:t>
            </a:r>
            <a:endParaRPr lang="en-US" sz="2350"/>
          </a:p>
        </p:txBody>
      </p:sp>
      <p:sp>
        <p:nvSpPr>
          <p:cNvPr id="8" name="Text 6"/>
          <p:cNvSpPr/>
          <p:nvPr/>
        </p:nvSpPr>
        <p:spPr>
          <a:xfrm>
            <a:off x="6053257" y="3668316"/>
            <a:ext cx="3314938" cy="2727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Superpower: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Achieves near-instantaneous response times (milliseconds) for critical interventions. The system prioritizes speed to ensure maximum safety.</a:t>
            </a:r>
            <a:endParaRPr lang="en-US" sz="1900"/>
          </a:p>
        </p:txBody>
      </p:sp>
      <p:sp>
        <p:nvSpPr>
          <p:cNvPr id="9" name="Shape 7"/>
          <p:cNvSpPr/>
          <p:nvPr/>
        </p:nvSpPr>
        <p:spPr>
          <a:xfrm>
            <a:off x="9672399" y="2677954"/>
            <a:ext cx="547688" cy="54768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63451" y="2761536"/>
            <a:ext cx="3314938" cy="760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Data Privacy</a:t>
            </a:r>
            <a:endParaRPr lang="en-US" sz="2350"/>
          </a:p>
        </p:txBody>
      </p:sp>
      <p:sp>
        <p:nvSpPr>
          <p:cNvPr id="11" name="Text 9"/>
          <p:cNvSpPr/>
          <p:nvPr/>
        </p:nvSpPr>
        <p:spPr>
          <a:xfrm>
            <a:off x="10463451" y="3668316"/>
            <a:ext cx="3314938" cy="3116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Superpower: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Video processing occurs locally on the edge device, minimizing data transmission and enhancing privacy by reducing the need to send raw video feeds to a centralized server.</a:t>
            </a:r>
            <a:endParaRPr lang="en-US" sz="19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DCFA02-ADF7-6C51-0FDA-9A59462D3700}"/>
              </a:ext>
            </a:extLst>
          </p:cNvPr>
          <p:cNvSpPr/>
          <p:nvPr/>
        </p:nvSpPr>
        <p:spPr>
          <a:xfrm>
            <a:off x="12708082" y="7699664"/>
            <a:ext cx="1922318" cy="529936"/>
          </a:xfrm>
          <a:prstGeom prst="rect">
            <a:avLst/>
          </a:prstGeom>
          <a:solidFill>
            <a:srgbClr val="0915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366" y="580430"/>
            <a:ext cx="11953637" cy="513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Fog Layer: The Intelligent Swarm for Coordinated Routing</a:t>
            </a:r>
            <a:endParaRPr lang="en-US" sz="3200"/>
          </a:p>
        </p:txBody>
      </p:sp>
      <p:sp>
        <p:nvSpPr>
          <p:cNvPr id="3" name="Text 1"/>
          <p:cNvSpPr/>
          <p:nvPr/>
        </p:nvSpPr>
        <p:spPr>
          <a:xfrm>
            <a:off x="575786" y="1489115"/>
            <a:ext cx="7926705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Fog Layer acts as a decentralized network of communicating intersection agents. It orchestrates intelligent routing to create a seamless "green wave" for emergency vehicles.</a:t>
            </a:r>
            <a:endParaRPr lang="en-US" sz="1400"/>
          </a:p>
        </p:txBody>
      </p:sp>
      <p:sp>
        <p:nvSpPr>
          <p:cNvPr id="4" name="Text 2"/>
          <p:cNvSpPr/>
          <p:nvPr/>
        </p:nvSpPr>
        <p:spPr>
          <a:xfrm>
            <a:off x="575786" y="2200632"/>
            <a:ext cx="164425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250"/>
          </a:p>
        </p:txBody>
      </p:sp>
      <p:sp>
        <p:nvSpPr>
          <p:cNvPr id="5" name="Shape 3"/>
          <p:cNvSpPr/>
          <p:nvPr/>
        </p:nvSpPr>
        <p:spPr>
          <a:xfrm>
            <a:off x="575786" y="2457331"/>
            <a:ext cx="7926705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6" name="Text 4"/>
          <p:cNvSpPr/>
          <p:nvPr/>
        </p:nvSpPr>
        <p:spPr>
          <a:xfrm>
            <a:off x="575786" y="2585204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Receive Alert</a:t>
            </a:r>
            <a:endParaRPr lang="en-US" sz="1600"/>
          </a:p>
        </p:txBody>
      </p:sp>
      <p:sp>
        <p:nvSpPr>
          <p:cNvPr id="7" name="Text 5"/>
          <p:cNvSpPr/>
          <p:nvPr/>
        </p:nvSpPr>
        <p:spPr>
          <a:xfrm>
            <a:off x="575786" y="3006566"/>
            <a:ext cx="792670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Receives </a:t>
            </a:r>
            <a:r>
              <a:rPr lang="en-US" sz="1600">
                <a:solidFill>
                  <a:srgbClr val="00B050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AMBULANCE_ALERT</a:t>
            </a:r>
            <a:r>
              <a:rPr lang="en-US" sz="16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 from edge device.</a:t>
            </a:r>
            <a:endParaRPr lang="en-US" sz="1600">
              <a:latin typeface="Merriweather"/>
            </a:endParaRPr>
          </a:p>
        </p:txBody>
      </p:sp>
      <p:sp>
        <p:nvSpPr>
          <p:cNvPr id="8" name="Text 6"/>
          <p:cNvSpPr/>
          <p:nvPr/>
        </p:nvSpPr>
        <p:spPr>
          <a:xfrm>
            <a:off x="621506" y="3557587"/>
            <a:ext cx="358735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250"/>
          </a:p>
        </p:txBody>
      </p:sp>
      <p:sp>
        <p:nvSpPr>
          <p:cNvPr id="9" name="Shape 7"/>
          <p:cNvSpPr/>
          <p:nvPr/>
        </p:nvSpPr>
        <p:spPr>
          <a:xfrm>
            <a:off x="575786" y="3814286"/>
            <a:ext cx="7926705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0" name="Text 8"/>
          <p:cNvSpPr/>
          <p:nvPr/>
        </p:nvSpPr>
        <p:spPr>
          <a:xfrm>
            <a:off x="575786" y="3942159"/>
            <a:ext cx="2195036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Communicate &amp; Share</a:t>
            </a:r>
            <a:endParaRPr lang="en-US" sz="1600"/>
          </a:p>
        </p:txBody>
      </p:sp>
      <p:sp>
        <p:nvSpPr>
          <p:cNvPr id="11" name="Text 9"/>
          <p:cNvSpPr/>
          <p:nvPr/>
        </p:nvSpPr>
        <p:spPr>
          <a:xfrm>
            <a:off x="575786" y="4363522"/>
            <a:ext cx="792670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Interacts with neighboring agents for real-time traffic data.</a:t>
            </a:r>
            <a:endParaRPr lang="en-US" sz="1600"/>
          </a:p>
        </p:txBody>
      </p:sp>
      <p:sp>
        <p:nvSpPr>
          <p:cNvPr id="12" name="Text 10"/>
          <p:cNvSpPr/>
          <p:nvPr/>
        </p:nvSpPr>
        <p:spPr>
          <a:xfrm>
            <a:off x="610076" y="4914543"/>
            <a:ext cx="358735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250"/>
          </a:p>
        </p:txBody>
      </p:sp>
      <p:sp>
        <p:nvSpPr>
          <p:cNvPr id="13" name="Shape 11"/>
          <p:cNvSpPr/>
          <p:nvPr/>
        </p:nvSpPr>
        <p:spPr>
          <a:xfrm>
            <a:off x="575786" y="5171242"/>
            <a:ext cx="7926705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4" name="Text 12"/>
          <p:cNvSpPr/>
          <p:nvPr/>
        </p:nvSpPr>
        <p:spPr>
          <a:xfrm>
            <a:off x="575786" y="5299115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Optimal Pathfinding</a:t>
            </a:r>
            <a:endParaRPr lang="en-US" sz="1600"/>
          </a:p>
        </p:txBody>
      </p:sp>
      <p:sp>
        <p:nvSpPr>
          <p:cNvPr id="15" name="Text 13"/>
          <p:cNvSpPr/>
          <p:nvPr/>
        </p:nvSpPr>
        <p:spPr>
          <a:xfrm>
            <a:off x="575786" y="5720477"/>
            <a:ext cx="792670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Executes swarm intelligence (e.g., Ant Colony Optimization) to determine the 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1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least congested path.</a:t>
            </a:r>
            <a:endParaRPr lang="en-US" sz="1400"/>
          </a:p>
        </p:txBody>
      </p:sp>
      <p:sp>
        <p:nvSpPr>
          <p:cNvPr id="16" name="Text 14"/>
          <p:cNvSpPr/>
          <p:nvPr/>
        </p:nvSpPr>
        <p:spPr>
          <a:xfrm>
            <a:off x="598646" y="6271498"/>
            <a:ext cx="210145" cy="34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250"/>
          </a:p>
        </p:txBody>
      </p:sp>
      <p:sp>
        <p:nvSpPr>
          <p:cNvPr id="17" name="Shape 15"/>
          <p:cNvSpPr/>
          <p:nvPr/>
        </p:nvSpPr>
        <p:spPr>
          <a:xfrm>
            <a:off x="575786" y="6528197"/>
            <a:ext cx="7926705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8" name="Text 16"/>
          <p:cNvSpPr/>
          <p:nvPr/>
        </p:nvSpPr>
        <p:spPr>
          <a:xfrm>
            <a:off x="575786" y="6656070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Coordinated Control</a:t>
            </a:r>
            <a:endParaRPr lang="en-US" sz="1600"/>
          </a:p>
        </p:txBody>
      </p:sp>
      <p:sp>
        <p:nvSpPr>
          <p:cNvPr id="19" name="Text 17"/>
          <p:cNvSpPr/>
          <p:nvPr/>
        </p:nvSpPr>
        <p:spPr>
          <a:xfrm>
            <a:off x="575786" y="7077432"/>
            <a:ext cx="792670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Sends commands to intersections along the path to ensure "green wave" progression.</a:t>
            </a:r>
            <a:endParaRPr lang="en-US" sz="140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815" y="1633775"/>
            <a:ext cx="5150763" cy="51507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1D058CE-B4A9-58AA-557B-6FDE0EF64D92}"/>
              </a:ext>
            </a:extLst>
          </p:cNvPr>
          <p:cNvSpPr/>
          <p:nvPr/>
        </p:nvSpPr>
        <p:spPr>
          <a:xfrm>
            <a:off x="12708082" y="7699664"/>
            <a:ext cx="1922318" cy="529936"/>
          </a:xfrm>
          <a:prstGeom prst="rect">
            <a:avLst/>
          </a:prstGeom>
          <a:solidFill>
            <a:srgbClr val="0915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34847"/>
            <a:ext cx="1309330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Fog Layer: Key Strengths and Adaptability</a:t>
            </a:r>
            <a:endParaRPr lang="en-US" sz="4850"/>
          </a:p>
        </p:txBody>
      </p:sp>
      <p:sp>
        <p:nvSpPr>
          <p:cNvPr id="3" name="Text 1"/>
          <p:cNvSpPr/>
          <p:nvPr/>
        </p:nvSpPr>
        <p:spPr>
          <a:xfrm>
            <a:off x="863798" y="2899767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Fog Layer's distributed intelligence provides crucial advantages for dynamic urban environments.</a:t>
            </a:r>
            <a:endParaRPr lang="en-US" sz="1900"/>
          </a:p>
        </p:txBody>
      </p:sp>
      <p:sp>
        <p:nvSpPr>
          <p:cNvPr id="4" name="Shape 2"/>
          <p:cNvSpPr/>
          <p:nvPr/>
        </p:nvSpPr>
        <p:spPr>
          <a:xfrm>
            <a:off x="863798" y="3572232"/>
            <a:ext cx="4136350" cy="3022402"/>
          </a:xfrm>
          <a:prstGeom prst="roundRect">
            <a:avLst>
              <a:gd name="adj" fmla="val 1960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25855" y="3834289"/>
            <a:ext cx="361223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Decentralized &amp; Intelligent Routing</a:t>
            </a:r>
            <a:endParaRPr lang="en-US" sz="2400"/>
          </a:p>
        </p:txBody>
      </p:sp>
      <p:sp>
        <p:nvSpPr>
          <p:cNvPr id="6" name="Text 4"/>
          <p:cNvSpPr/>
          <p:nvPr/>
        </p:nvSpPr>
        <p:spPr>
          <a:xfrm>
            <a:off x="1125855" y="4753332"/>
            <a:ext cx="361223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Each intersection contributes to global pathfinding, ensuring optimal, real-time routes.</a:t>
            </a:r>
            <a:endParaRPr lang="en-US" sz="1900"/>
          </a:p>
        </p:txBody>
      </p:sp>
      <p:sp>
        <p:nvSpPr>
          <p:cNvPr id="7" name="Shape 5"/>
          <p:cNvSpPr/>
          <p:nvPr/>
        </p:nvSpPr>
        <p:spPr>
          <a:xfrm>
            <a:off x="5246965" y="3572232"/>
            <a:ext cx="4136350" cy="3022402"/>
          </a:xfrm>
          <a:prstGeom prst="roundRect">
            <a:avLst>
              <a:gd name="adj" fmla="val 1960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509022" y="3834289"/>
            <a:ext cx="361223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Adaptive to Dynamic Conditions</a:t>
            </a:r>
            <a:endParaRPr lang="en-US" sz="2400"/>
          </a:p>
        </p:txBody>
      </p:sp>
      <p:sp>
        <p:nvSpPr>
          <p:cNvPr id="9" name="Text 7"/>
          <p:cNvSpPr/>
          <p:nvPr/>
        </p:nvSpPr>
        <p:spPr>
          <a:xfrm>
            <a:off x="5509022" y="4753332"/>
            <a:ext cx="361223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Constantly adjusts to traffic flow, accidents, and sudden changes, maintaining efficiency.</a:t>
            </a:r>
            <a:endParaRPr lang="en-US" sz="1900"/>
          </a:p>
        </p:txBody>
      </p:sp>
      <p:sp>
        <p:nvSpPr>
          <p:cNvPr id="10" name="Shape 8"/>
          <p:cNvSpPr/>
          <p:nvPr/>
        </p:nvSpPr>
        <p:spPr>
          <a:xfrm>
            <a:off x="9630132" y="3572232"/>
            <a:ext cx="4136350" cy="3022402"/>
          </a:xfrm>
          <a:prstGeom prst="roundRect">
            <a:avLst>
              <a:gd name="adj" fmla="val 1960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2189" y="3834289"/>
            <a:ext cx="361223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Robust System Architecture</a:t>
            </a:r>
            <a:endParaRPr lang="en-US" sz="2400"/>
          </a:p>
        </p:txBody>
      </p:sp>
      <p:sp>
        <p:nvSpPr>
          <p:cNvPr id="12" name="Text 10"/>
          <p:cNvSpPr/>
          <p:nvPr/>
        </p:nvSpPr>
        <p:spPr>
          <a:xfrm>
            <a:off x="9892189" y="4753332"/>
            <a:ext cx="361223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 single point of failure; if one node goes offline, the network re-routes and continues operation.</a:t>
            </a:r>
            <a:endParaRPr lang="en-US" sz="19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AEC57F-04E0-55BA-7BBC-F8368767427F}"/>
              </a:ext>
            </a:extLst>
          </p:cNvPr>
          <p:cNvSpPr/>
          <p:nvPr/>
        </p:nvSpPr>
        <p:spPr>
          <a:xfrm>
            <a:off x="12708082" y="7699664"/>
            <a:ext cx="1922318" cy="529936"/>
          </a:xfrm>
          <a:prstGeom prst="rect">
            <a:avLst/>
          </a:prstGeom>
          <a:solidFill>
            <a:srgbClr val="0915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151" y="647581"/>
            <a:ext cx="12982099" cy="1471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Cloud Layer: The AI Factory &amp; Strategic Archive</a:t>
            </a:r>
            <a:endParaRPr lang="en-US" sz="46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51" y="2737485"/>
            <a:ext cx="4847987" cy="48479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54353" y="2684502"/>
            <a:ext cx="7559397" cy="113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Cloud Layer serves as the central hub for AI model development, system-wide updates, and long-term data storage, providing invaluable insights for urban planning.</a:t>
            </a:r>
            <a:endParaRPr lang="en-US" sz="1850"/>
          </a:p>
        </p:txBody>
      </p:sp>
      <p:sp>
        <p:nvSpPr>
          <p:cNvPr id="5" name="Text 2"/>
          <p:cNvSpPr/>
          <p:nvPr/>
        </p:nvSpPr>
        <p:spPr>
          <a:xfrm>
            <a:off x="6254353" y="4026575"/>
            <a:ext cx="7559397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Model Training:</a:t>
            </a:r>
            <a:r>
              <a:rPr lang="en-US" sz="18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Trains YOLO models on massive, city-wide video datasets.</a:t>
            </a:r>
            <a:endParaRPr lang="en-US" sz="1850"/>
          </a:p>
        </p:txBody>
      </p:sp>
      <p:sp>
        <p:nvSpPr>
          <p:cNvPr id="6" name="Text 3"/>
          <p:cNvSpPr/>
          <p:nvPr/>
        </p:nvSpPr>
        <p:spPr>
          <a:xfrm>
            <a:off x="6254353" y="4862393"/>
            <a:ext cx="7559397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Centralized Deployment:</a:t>
            </a:r>
            <a:r>
              <a:rPr lang="en-US" sz="18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Distributes updated and improved models to all edge devices.</a:t>
            </a:r>
            <a:endParaRPr lang="en-US" sz="1850"/>
          </a:p>
        </p:txBody>
      </p:sp>
      <p:sp>
        <p:nvSpPr>
          <p:cNvPr id="7" name="Text 4"/>
          <p:cNvSpPr/>
          <p:nvPr/>
        </p:nvSpPr>
        <p:spPr>
          <a:xfrm>
            <a:off x="6254353" y="5698212"/>
            <a:ext cx="7559397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Logging:</a:t>
            </a:r>
            <a:r>
              <a:rPr lang="en-US" sz="18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Archives emergency events, routes, and clearance times for long-term analysis.</a:t>
            </a:r>
            <a:endParaRPr lang="en-US" sz="1850"/>
          </a:p>
        </p:txBody>
      </p:sp>
      <p:sp>
        <p:nvSpPr>
          <p:cNvPr id="8" name="Text 5"/>
          <p:cNvSpPr/>
          <p:nvPr/>
        </p:nvSpPr>
        <p:spPr>
          <a:xfrm>
            <a:off x="6254353" y="6534031"/>
            <a:ext cx="7559397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City-wide Analytics:</a:t>
            </a:r>
            <a:r>
              <a:rPr lang="en-US" sz="18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Provides data for comprehensive traffic analysis and system performance tracking.</a:t>
            </a:r>
            <a:endParaRPr lang="en-US" sz="18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07990B-694D-C83F-17ED-0DF5DDF64A80}"/>
              </a:ext>
            </a:extLst>
          </p:cNvPr>
          <p:cNvSpPr/>
          <p:nvPr/>
        </p:nvSpPr>
        <p:spPr>
          <a:xfrm>
            <a:off x="12708082" y="7699664"/>
            <a:ext cx="1922318" cy="529936"/>
          </a:xfrm>
          <a:prstGeom prst="rect">
            <a:avLst/>
          </a:prstGeom>
          <a:solidFill>
            <a:srgbClr val="0915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77002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Takeaways: A Resilient, Responsive, and Intelligent System</a:t>
            </a:r>
            <a:endParaRPr lang="en-US" sz="4850"/>
          </a:p>
        </p:txBody>
      </p:sp>
      <p:sp>
        <p:nvSpPr>
          <p:cNvPr id="3" name="Shape 1"/>
          <p:cNvSpPr/>
          <p:nvPr/>
        </p:nvSpPr>
        <p:spPr>
          <a:xfrm>
            <a:off x="863798" y="281320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665923" y="2859405"/>
            <a:ext cx="5494973" cy="925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Unprecedented Emergency Response</a:t>
            </a:r>
            <a:endParaRPr lang="en-US" sz="2900"/>
          </a:p>
        </p:txBody>
      </p:sp>
      <p:sp>
        <p:nvSpPr>
          <p:cNvPr id="5" name="Text 3"/>
          <p:cNvSpPr/>
          <p:nvPr/>
        </p:nvSpPr>
        <p:spPr>
          <a:xfrm>
            <a:off x="1665923" y="3932992"/>
            <a:ext cx="549497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Dramatic reduction in emergency vehicle response times through automated "green waves" and intelligent routing.</a:t>
            </a:r>
            <a:endParaRPr lang="en-US" sz="1900"/>
          </a:p>
        </p:txBody>
      </p:sp>
      <p:sp>
        <p:nvSpPr>
          <p:cNvPr id="6" name="Shape 4"/>
          <p:cNvSpPr/>
          <p:nvPr/>
        </p:nvSpPr>
        <p:spPr>
          <a:xfrm>
            <a:off x="7469386" y="281320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271510" y="2825115"/>
            <a:ext cx="4670941" cy="497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Scalable &amp; Future-Proof</a:t>
            </a:r>
            <a:endParaRPr lang="en-US" sz="2900"/>
          </a:p>
        </p:txBody>
      </p:sp>
      <p:sp>
        <p:nvSpPr>
          <p:cNvPr id="8" name="Text 6"/>
          <p:cNvSpPr/>
          <p:nvPr/>
        </p:nvSpPr>
        <p:spPr>
          <a:xfrm>
            <a:off x="8271510" y="3470196"/>
            <a:ext cx="5495092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Modular architecture allows for easy expansion and integration of new AI models and traffic management strategies.</a:t>
            </a:r>
            <a:endParaRPr lang="en-US" sz="1900"/>
          </a:p>
        </p:txBody>
      </p:sp>
      <p:sp>
        <p:nvSpPr>
          <p:cNvPr id="9" name="Shape 7"/>
          <p:cNvSpPr/>
          <p:nvPr/>
        </p:nvSpPr>
        <p:spPr>
          <a:xfrm>
            <a:off x="863798" y="561105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665923" y="5622965"/>
            <a:ext cx="5504378" cy="531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Data-Driven Urban Planning</a:t>
            </a:r>
            <a:endParaRPr lang="en-US" sz="2900"/>
          </a:p>
        </p:txBody>
      </p:sp>
      <p:sp>
        <p:nvSpPr>
          <p:cNvPr id="11" name="Text 9"/>
          <p:cNvSpPr/>
          <p:nvPr/>
        </p:nvSpPr>
        <p:spPr>
          <a:xfrm>
            <a:off x="1665923" y="6268045"/>
            <a:ext cx="549497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Rich data insights from the Cloud Layer empower cities to make informed decisions for infrastructure and policy.</a:t>
            </a:r>
            <a:endParaRPr lang="en-US" sz="1900"/>
          </a:p>
        </p:txBody>
      </p:sp>
      <p:sp>
        <p:nvSpPr>
          <p:cNvPr id="12" name="Shape 10"/>
          <p:cNvSpPr/>
          <p:nvPr/>
        </p:nvSpPr>
        <p:spPr>
          <a:xfrm>
            <a:off x="7469386" y="561105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271510" y="5634395"/>
            <a:ext cx="5495925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Safety &amp; Efficiency</a:t>
            </a:r>
            <a:endParaRPr lang="en-US" sz="2900"/>
          </a:p>
        </p:txBody>
      </p:sp>
      <p:sp>
        <p:nvSpPr>
          <p:cNvPr id="14" name="Text 12"/>
          <p:cNvSpPr/>
          <p:nvPr/>
        </p:nvSpPr>
        <p:spPr>
          <a:xfrm>
            <a:off x="8271510" y="6268045"/>
            <a:ext cx="5495092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Optimizes traffic flow for all vehicles, reducing congestion and improving overall urban mobility and safety.</a:t>
            </a:r>
            <a:endParaRPr lang="en-US" sz="19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34CE8F-9ACB-F6F4-310D-FE21BA30DF31}"/>
              </a:ext>
            </a:extLst>
          </p:cNvPr>
          <p:cNvSpPr/>
          <p:nvPr/>
        </p:nvSpPr>
        <p:spPr>
          <a:xfrm>
            <a:off x="12708082" y="7699664"/>
            <a:ext cx="1922318" cy="529936"/>
          </a:xfrm>
          <a:prstGeom prst="rect">
            <a:avLst/>
          </a:prstGeom>
          <a:solidFill>
            <a:srgbClr val="0915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6D3BB2266966439E512397B0B5A1F6" ma:contentTypeVersion="12" ma:contentTypeDescription="Create a new document." ma:contentTypeScope="" ma:versionID="93958e60554d775bb6bf9e2726198c0b">
  <xsd:schema xmlns:xsd="http://www.w3.org/2001/XMLSchema" xmlns:xs="http://www.w3.org/2001/XMLSchema" xmlns:p="http://schemas.microsoft.com/office/2006/metadata/properties" xmlns:ns3="82b927fc-d9d3-4f5f-bf86-60cd747da1f5" targetNamespace="http://schemas.microsoft.com/office/2006/metadata/properties" ma:root="true" ma:fieldsID="927ae038a29481298a6570127f654ac5" ns3:_="">
    <xsd:import namespace="82b927fc-d9d3-4f5f-bf86-60cd747da1f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_activity" minOccurs="0"/>
                <xsd:element ref="ns3:MediaServiceSystemTags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927fc-d9d3-4f5f-bf86-60cd747da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2b927fc-d9d3-4f5f-bf86-60cd747da1f5" xsi:nil="true"/>
  </documentManagement>
</p:properties>
</file>

<file path=customXml/itemProps1.xml><?xml version="1.0" encoding="utf-8"?>
<ds:datastoreItem xmlns:ds="http://schemas.openxmlformats.org/officeDocument/2006/customXml" ds:itemID="{5E6F4D6C-0E6F-4EBD-98CF-A9194C18C9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4B247A-EC3E-4366-A73D-D96B94A4E693}">
  <ds:schemaRefs>
    <ds:schemaRef ds:uri="82b927fc-d9d3-4f5f-bf86-60cd747da1f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392F740-C02E-4A8F-8085-05346F85C48C}">
  <ds:schemaRefs>
    <ds:schemaRef ds:uri="http://www.w3.org/XML/1998/namespace"/>
    <ds:schemaRef ds:uri="http://purl.org/dc/dcmitype/"/>
    <ds:schemaRef ds:uri="82b927fc-d9d3-4f5f-bf86-60cd747da1f5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799</Words>
  <Application>Microsoft Office PowerPoint</Application>
  <PresentationFormat>Custom</PresentationFormat>
  <Paragraphs>90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Merriweather Light</vt:lpstr>
      <vt:lpstr>Unbounded</vt:lpstr>
      <vt:lpstr>Merriweather</vt:lpstr>
      <vt:lpstr>Cabin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Adithya</dc:creator>
  <cp:lastModifiedBy>ADITHYARAMAN R-[CB.SC.U4CSE23601]</cp:lastModifiedBy>
  <cp:revision>1</cp:revision>
  <dcterms:created xsi:type="dcterms:W3CDTF">2025-09-14T16:02:48Z</dcterms:created>
  <dcterms:modified xsi:type="dcterms:W3CDTF">2025-09-15T08:59:42Z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0x0101001F6D3BB2266966439E512397B0B5A1F6</vt:lpwstr>
  </property>
</Properties>
</file>